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5501" autoAdjust="0"/>
  </p:normalViewPr>
  <p:slideViewPr>
    <p:cSldViewPr snapToGrid="0">
      <p:cViewPr varScale="1">
        <p:scale>
          <a:sx n="42" d="100"/>
          <a:sy n="42" d="100"/>
        </p:scale>
        <p:origin x="2544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9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3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9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8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8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4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4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5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7C5F-4297-4AE5-A48F-50D7EB72E5DA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02BA-600F-4EF5-9363-1382EB2A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8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5000"/>
                <a:lumOff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28715" y="7779211"/>
            <a:ext cx="5754290" cy="2601401"/>
          </a:xfrm>
          <a:prstGeom prst="ellipse">
            <a:avLst/>
          </a:prstGeom>
          <a:solidFill>
            <a:schemeClr val="accent1">
              <a:lumMod val="40000"/>
              <a:lumOff val="6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9348" y="3061518"/>
            <a:ext cx="5754290" cy="3897406"/>
          </a:xfrm>
          <a:prstGeom prst="ellipse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92000">
                <a:schemeClr val="accent5">
                  <a:lumMod val="0"/>
                  <a:lumOff val="100000"/>
                </a:schemeClr>
              </a:gs>
              <a:gs pos="49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>
            <a:off x="502920" y="5894537"/>
            <a:ext cx="5754290" cy="2526272"/>
          </a:xfrm>
          <a:prstGeom prst="triangle">
            <a:avLst>
              <a:gd name="adj" fmla="val 49752"/>
            </a:avLst>
          </a:prstGeom>
          <a:gradFill flip="none" rotWithShape="1">
            <a:gsLst>
              <a:gs pos="50000">
                <a:schemeClr val="accent5">
                  <a:lumMod val="0"/>
                  <a:lumOff val="100000"/>
                </a:schemeClr>
              </a:gs>
              <a:gs pos="5000">
                <a:schemeClr val="accent1">
                  <a:lumMod val="60000"/>
                  <a:lumOff val="40000"/>
                </a:schemeClr>
              </a:gs>
              <a:gs pos="81000">
                <a:srgbClr val="A2B9E2"/>
              </a:gs>
            </a:gsLst>
            <a:lin ang="0" scaled="1"/>
            <a:tileRect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4265139"/>
            <a:ext cx="6857999" cy="3258795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7564" y="5604105"/>
            <a:ext cx="5754290" cy="58086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48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82251" y="1301076"/>
            <a:ext cx="5093494" cy="2858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effectLst>
                  <a:outerShdw blurRad="152400" dist="76200" dir="5400000" sx="103000" sy="103000" algn="t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Buxton Sketch" panose="03080500000500000004" pitchFamily="66" charset="0"/>
              </a:rPr>
              <a:t>GSTA District II Science Teachers Conference</a:t>
            </a:r>
          </a:p>
        </p:txBody>
      </p:sp>
      <p:sp>
        <p:nvSpPr>
          <p:cNvPr id="34" name="Oval 33"/>
          <p:cNvSpPr/>
          <p:nvPr/>
        </p:nvSpPr>
        <p:spPr>
          <a:xfrm>
            <a:off x="1398875" y="8235541"/>
            <a:ext cx="3901786" cy="602085"/>
          </a:xfrm>
          <a:prstGeom prst="ellipse">
            <a:avLst/>
          </a:prstGeom>
          <a:gradFill flip="none" rotWithShape="1">
            <a:gsLst>
              <a:gs pos="87000">
                <a:srgbClr val="98B2D6"/>
              </a:gs>
              <a:gs pos="46000">
                <a:schemeClr val="bg1"/>
              </a:gs>
              <a:gs pos="10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732715" y="9101506"/>
            <a:ext cx="3239335" cy="626962"/>
          </a:xfrm>
          <a:prstGeom prst="ellipse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87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rgbClr val="53688C"/>
              </a:gs>
              <a:gs pos="38000">
                <a:schemeClr val="bg1"/>
              </a:gs>
            </a:gsLst>
            <a:lin ang="5400000" scaled="0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75095" y="7117073"/>
            <a:ext cx="5093494" cy="712869"/>
          </a:xfrm>
          <a:prstGeom prst="ellipse">
            <a:avLst/>
          </a:prstGeom>
          <a:gradFill flip="none" rotWithShape="1">
            <a:gsLst>
              <a:gs pos="47000">
                <a:schemeClr val="accent1">
                  <a:lumMod val="5000"/>
                  <a:lumOff val="9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6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97574" y="4911607"/>
            <a:ext cx="5564981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1"/>
                  </a:solidFill>
                </a:ln>
                <a:effectLst/>
                <a:latin typeface="Buxton Sketch" panose="03080500000500000004" pitchFamily="66" charset="0"/>
                <a:cs typeface="Mongolian Baiti" panose="03000500000000000000" pitchFamily="66" charset="0"/>
              </a:rPr>
              <a:t>Registration - $10. Lunch will be provided with </a:t>
            </a:r>
            <a:r>
              <a:rPr lang="en-US" sz="2800" b="1" dirty="0">
                <a:ln w="12700">
                  <a:solidFill>
                    <a:schemeClr val="tx1"/>
                  </a:solidFill>
                </a:ln>
                <a:effectLst/>
                <a:latin typeface="Buxton Sketch" panose="03080500000500000004" pitchFamily="66" charset="0"/>
                <a:cs typeface="Mongolian Baiti" panose="03000500000000000000" pitchFamily="66" charset="0"/>
              </a:rPr>
              <a:t>T</a:t>
            </a:r>
            <a:r>
              <a:rPr lang="en-US" sz="2800" b="1" dirty="0" smtClean="0">
                <a:ln w="12700">
                  <a:solidFill>
                    <a:schemeClr val="tx1"/>
                  </a:solidFill>
                </a:ln>
                <a:effectLst/>
                <a:latin typeface="Buxton Sketch" panose="03080500000500000004" pitchFamily="66" charset="0"/>
                <a:cs typeface="Mongolian Baiti" panose="03000500000000000000" pitchFamily="66" charset="0"/>
              </a:rPr>
              <a:t>akeaways &amp; Door Prizes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1"/>
                  </a:solidFill>
                </a:ln>
                <a:latin typeface="Buxton Sketch" panose="03080500000500000004" pitchFamily="66" charset="0"/>
                <a:cs typeface="Mongolian Baiti" panose="03000500000000000000" pitchFamily="66" charset="0"/>
              </a:rPr>
              <a:t>Grand Prize is a Drone</a:t>
            </a:r>
            <a:endParaRPr lang="en-US" sz="2800" b="1" dirty="0">
              <a:ln w="12700">
                <a:solidFill>
                  <a:schemeClr val="tx1"/>
                </a:solidFill>
              </a:ln>
              <a:effectLst/>
              <a:latin typeface="Buxton Sketch" panose="03080500000500000004" pitchFamily="66" charset="0"/>
              <a:cs typeface="Mongolian Baiti" panose="03000500000000000000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7338" y="3397352"/>
            <a:ext cx="374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Buxton Sketch" panose="03080500000500000004" pitchFamily="66" charset="0"/>
                <a:cs typeface="Mongolian Baiti" panose="03000500000000000000" pitchFamily="66" charset="0"/>
              </a:rPr>
              <a:t>E.L.I.P.S.E</a:t>
            </a:r>
            <a:r>
              <a:rPr lang="en-US" sz="3600" b="1" dirty="0" smtClean="0">
                <a:latin typeface="Buxton Sketch" panose="03080500000500000004" pitchFamily="66" charset="0"/>
                <a:cs typeface="Mongolian Baiti" panose="03000500000000000000" pitchFamily="66" charset="0"/>
              </a:rPr>
              <a:t>.   2.0</a:t>
            </a:r>
            <a:endParaRPr lang="en-US" sz="3600" b="1" dirty="0">
              <a:latin typeface="Buxton Sketch" panose="03080500000500000004" pitchFamily="66" charset="0"/>
              <a:cs typeface="Mongolian Baiti" panose="03000500000000000000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2715" y="8999489"/>
            <a:ext cx="339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xton Sketch" panose="03080500000500000004" pitchFamily="66" charset="0"/>
              </a:rPr>
              <a:t>Saturday, April 30 from 9:00a.m. – 3:20p.m.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uxton Sketch" panose="030805000005000000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89868" y="8121083"/>
            <a:ext cx="387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xton Sketch" panose="03080500000500000004" pitchFamily="66" charset="0"/>
              </a:rPr>
              <a:t>3820 Mundy Mill Rd. Gainesville 30503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uxton Sketch" panose="030805000005000000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749" y="6500233"/>
            <a:ext cx="6801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Buxton Sketch" panose="03080500000500000004" pitchFamily="66" charset="0"/>
              </a:rPr>
              <a:t>University of North Georgia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1"/>
                  </a:solidFill>
                </a:ln>
                <a:effectLst>
                  <a:reflection blurRad="6350" stA="53000" endA="300" endPos="35500" dir="5400000" sy="-90000" algn="bl" rotWithShape="0"/>
                </a:effectLst>
                <a:latin typeface="Buxton Sketch" panose="03080500000500000004" pitchFamily="66" charset="0"/>
              </a:rPr>
              <a:t>Gainesville Campus—Science Building </a:t>
            </a:r>
            <a:endParaRPr lang="en-US" sz="3200" b="1" dirty="0">
              <a:ln w="12700">
                <a:solidFill>
                  <a:schemeClr val="tx1"/>
                </a:solidFill>
              </a:ln>
              <a:effectLst>
                <a:reflection blurRad="6350" stA="53000" endA="300" endPos="35500" dir="5400000" sy="-90000" algn="bl" rotWithShape="0"/>
              </a:effectLst>
              <a:latin typeface="Buxton Sketch" panose="030805000005000000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0808" y="2569667"/>
            <a:ext cx="6165056" cy="5084312"/>
          </a:xfrm>
          <a:prstGeom prst="blockArc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atin typeface="Buxton Sketch" panose="03080500000500000004" pitchFamily="66" charset="0"/>
              </a:rPr>
              <a:t>Experiential Learning and Inquiry for Physical Science Educators</a:t>
            </a:r>
            <a:endParaRPr lang="en-US" sz="3200" b="1" dirty="0">
              <a:latin typeface="Buxton Sketch" panose="030805000005000000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844" y="10520295"/>
            <a:ext cx="6675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Registration :  http://georgiascienceteacher.org/event-2093910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52" y="10952274"/>
            <a:ext cx="996167" cy="9961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93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en-US" b="1" dirty="0"/>
              <a:t>Experiential Learning and Inquiry for Physical Science Educators (ELIPSE) is the theme for the Georgia Science Teachers Association (GSTA) District II (northeast Georgia) Conference</a:t>
            </a:r>
          </a:p>
          <a:p>
            <a:pPr fontAlgn="t"/>
            <a:r>
              <a:rPr lang="en-US" dirty="0"/>
              <a:t>The conference will present inquiry based strategies and technologies to enhance K- 12 student learning. Participants will be actively involved in learning inquiry </a:t>
            </a:r>
            <a:r>
              <a:rPr lang="en-US" dirty="0" smtClean="0"/>
              <a:t>techniques. </a:t>
            </a:r>
            <a:r>
              <a:rPr lang="en-US" dirty="0"/>
              <a:t>The conference is being hosted by UNG - Gainesville, and is sponsored by </a:t>
            </a:r>
            <a:r>
              <a:rPr lang="en-US" dirty="0" smtClean="0"/>
              <a:t>the Georgia Science Teachers Association (GSTA),UNG </a:t>
            </a:r>
            <a:r>
              <a:rPr lang="en-US" dirty="0"/>
              <a:t>- Gainesville, </a:t>
            </a:r>
            <a:r>
              <a:rPr lang="en-US" dirty="0" err="1"/>
              <a:t>Brenau</a:t>
            </a:r>
            <a:r>
              <a:rPr lang="en-US" dirty="0"/>
              <a:t> </a:t>
            </a:r>
            <a:r>
              <a:rPr lang="en-US" dirty="0" smtClean="0"/>
              <a:t>University College of Education, </a:t>
            </a:r>
            <a:r>
              <a:rPr lang="en-US" dirty="0"/>
              <a:t>and the Georgia State University physics and astronomy department. </a:t>
            </a:r>
          </a:p>
          <a:p>
            <a:pPr fontAlgn="t"/>
            <a:r>
              <a:rPr lang="en-US" b="1" dirty="0"/>
              <a:t>Conference Location, Date &amp; Time</a:t>
            </a:r>
          </a:p>
          <a:p>
            <a:pPr fontAlgn="t"/>
            <a:r>
              <a:rPr lang="en-US" dirty="0"/>
              <a:t>The conference will be held at the Science Building at UNG-Gainesville (3820 Mundy Mill Rd. Gainesville 30503) on Saturday, </a:t>
            </a:r>
            <a:r>
              <a:rPr lang="en-US" dirty="0" smtClean="0"/>
              <a:t>April 30, 2016 </a:t>
            </a:r>
            <a:r>
              <a:rPr lang="en-US" dirty="0"/>
              <a:t>from 9:00 a.m. - 3:20 p.m. Lunch will provided to all participants. </a:t>
            </a:r>
            <a:r>
              <a:rPr lang="en-US" dirty="0" smtClean="0"/>
              <a:t>Take-</a:t>
            </a:r>
            <a:r>
              <a:rPr lang="en-US" dirty="0" err="1" smtClean="0"/>
              <a:t>away’s</a:t>
            </a:r>
            <a:r>
              <a:rPr lang="en-US" dirty="0" smtClean="0"/>
              <a:t> </a:t>
            </a:r>
            <a:r>
              <a:rPr lang="en-US" dirty="0"/>
              <a:t>will be available at registration pickup. Door prizes </a:t>
            </a:r>
            <a:r>
              <a:rPr lang="en-US" dirty="0" smtClean="0"/>
              <a:t>will </a:t>
            </a:r>
            <a:r>
              <a:rPr lang="en-US" dirty="0"/>
              <a:t>be presented at the closing session</a:t>
            </a:r>
            <a:r>
              <a:rPr lang="en-US" dirty="0" smtClean="0"/>
              <a:t>.  The grand prize will be a drone.</a:t>
            </a:r>
            <a:endParaRPr lang="en-US" dirty="0"/>
          </a:p>
          <a:p>
            <a:pPr fontAlgn="t"/>
            <a:r>
              <a:rPr lang="en-US" b="1" dirty="0"/>
              <a:t>REGISTRATION IS </a:t>
            </a:r>
            <a:r>
              <a:rPr lang="en-US" b="1" dirty="0" smtClean="0"/>
              <a:t>$10.00</a:t>
            </a:r>
            <a:endParaRPr lang="en-US" b="1" dirty="0"/>
          </a:p>
          <a:p>
            <a:pPr fontAlgn="t"/>
            <a:r>
              <a:rPr lang="en-US" b="1" dirty="0"/>
              <a:t>Schedule</a:t>
            </a:r>
          </a:p>
          <a:p>
            <a:pPr fontAlgn="t"/>
            <a:r>
              <a:rPr lang="en-US" dirty="0"/>
              <a:t>The featured presentation topic will be The </a:t>
            </a:r>
            <a:r>
              <a:rPr lang="en-US" dirty="0" smtClean="0"/>
              <a:t>Interdisciplinary Approach in Science, </a:t>
            </a:r>
            <a:r>
              <a:rPr lang="en-US" dirty="0"/>
              <a:t>presented by UNG professor Dr. </a:t>
            </a:r>
            <a:r>
              <a:rPr lang="en-US" dirty="0" smtClean="0"/>
              <a:t>Sarah Formica.</a:t>
            </a:r>
            <a:endParaRPr lang="en-US" dirty="0"/>
          </a:p>
          <a:p>
            <a:pPr fontAlgn="t"/>
            <a:r>
              <a:rPr lang="en-US" dirty="0"/>
              <a:t>Three 80 minute sessions are scheduled, with </a:t>
            </a:r>
            <a:r>
              <a:rPr lang="en-US" dirty="0" smtClean="0"/>
              <a:t>three or four </a:t>
            </a:r>
            <a:r>
              <a:rPr lang="en-US" dirty="0"/>
              <a:t>presentation choices per session.</a:t>
            </a:r>
          </a:p>
          <a:p>
            <a:pPr fontAlgn="t"/>
            <a:r>
              <a:rPr lang="en-US" dirty="0"/>
              <a:t>The conference will conclude with presentation of door </a:t>
            </a:r>
            <a:r>
              <a:rPr lang="en-US" dirty="0" smtClean="0"/>
              <a:t>prizes with a drone as the grand prize.</a:t>
            </a:r>
            <a:endParaRPr lang="en-US" dirty="0"/>
          </a:p>
          <a:p>
            <a:pPr fontAlgn="t"/>
            <a:r>
              <a:rPr lang="en-US" dirty="0"/>
              <a:t>Theme of the sessions will be G</a:t>
            </a:r>
            <a:r>
              <a:rPr lang="en-US" dirty="0" smtClean="0"/>
              <a:t>oogle Earth Engines, </a:t>
            </a:r>
            <a:r>
              <a:rPr lang="en-US" dirty="0"/>
              <a:t>Nature as a Laboratory, and NASA's Digital Learning </a:t>
            </a:r>
            <a:r>
              <a:rPr lang="en-US" dirty="0" smtClean="0"/>
              <a:t>Network, Inquiry and Engineering in the elementary, middle and high school, </a:t>
            </a:r>
            <a:r>
              <a:rPr lang="en-US" dirty="0"/>
              <a:t>s well as Remote Sensing, and Modeling Chemistry – particle diagrams, chemical equations, and stoichiometry.</a:t>
            </a:r>
          </a:p>
          <a:p>
            <a:pPr fontAlgn="t"/>
            <a:r>
              <a:rPr lang="en-US" dirty="0"/>
              <a:t>Presenters will include faculty from the University of North </a:t>
            </a:r>
            <a:r>
              <a:rPr lang="en-US" dirty="0" err="1"/>
              <a:t>aGeorgia</a:t>
            </a:r>
            <a:r>
              <a:rPr lang="en-US" dirty="0"/>
              <a:t>, and GSTA members from District II and around the state.</a:t>
            </a:r>
          </a:p>
          <a:p>
            <a:pPr fontAlgn="t"/>
            <a:r>
              <a:rPr lang="en-US" dirty="0" smtClean="0"/>
              <a:t>Up to 1 professional </a:t>
            </a:r>
            <a:r>
              <a:rPr lang="en-US" dirty="0"/>
              <a:t>learning units (PLU's</a:t>
            </a:r>
            <a:r>
              <a:rPr lang="en-US" dirty="0" smtClean="0"/>
              <a:t>) is available for participation</a:t>
            </a:r>
            <a:endParaRPr lang="en-US" dirty="0"/>
          </a:p>
          <a:p>
            <a:pPr fontAlgn="t"/>
            <a:r>
              <a:rPr lang="en-US" b="1" dirty="0"/>
              <a:t>CLICK ON "REGISTRATION" </a:t>
            </a:r>
            <a:r>
              <a:rPr lang="en-US" b="1" dirty="0" smtClean="0"/>
              <a:t>BELOW </a:t>
            </a:r>
            <a:r>
              <a:rPr lang="en-US" b="1" dirty="0"/>
              <a:t>TO GO TO THE REGISTRATION </a:t>
            </a:r>
            <a:r>
              <a:rPr lang="en-US" b="1" dirty="0" smtClean="0"/>
              <a:t>PAGE:</a:t>
            </a:r>
          </a:p>
          <a:p>
            <a:pPr fontAlgn="t"/>
            <a:r>
              <a:rPr lang="en-US" b="1" dirty="0"/>
              <a:t>http://georgiascienceteacher.org/event-2093910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1" y="412750"/>
            <a:ext cx="20097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1" y="2127250"/>
            <a:ext cx="31051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1" y="6223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1" y="2019300"/>
            <a:ext cx="1581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jsharma\AppData\Local\Microsoft\Windows\Temporary Internet Files\Content.IE5\5SCSJKPK\10494605_699302566816583_516769612919842683_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6" y="622300"/>
            <a:ext cx="1458914" cy="145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12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399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Buxton Sketch</vt:lpstr>
      <vt:lpstr>Calibri</vt:lpstr>
      <vt:lpstr>Calibri Light</vt:lpstr>
      <vt:lpstr>Mongolian Baiti</vt:lpstr>
      <vt:lpstr>Monotype Corsiva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newbie24</dc:creator>
  <cp:lastModifiedBy>Henman, Karen</cp:lastModifiedBy>
  <cp:revision>69</cp:revision>
  <cp:lastPrinted>2016-02-03T16:40:42Z</cp:lastPrinted>
  <dcterms:created xsi:type="dcterms:W3CDTF">2015-01-18T22:01:53Z</dcterms:created>
  <dcterms:modified xsi:type="dcterms:W3CDTF">2016-02-15T17:19:23Z</dcterms:modified>
</cp:coreProperties>
</file>